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79" r:id="rId7"/>
    <p:sldId id="260" r:id="rId8"/>
    <p:sldId id="261" r:id="rId9"/>
    <p:sldId id="262" r:id="rId10"/>
    <p:sldId id="263" r:id="rId11"/>
    <p:sldId id="264" r:id="rId12"/>
    <p:sldId id="280" r:id="rId13"/>
    <p:sldId id="265" r:id="rId14"/>
    <p:sldId id="266" r:id="rId15"/>
    <p:sldId id="267" r:id="rId16"/>
    <p:sldId id="268" r:id="rId17"/>
    <p:sldId id="269" r:id="rId18"/>
    <p:sldId id="281" r:id="rId19"/>
    <p:sldId id="270" r:id="rId20"/>
    <p:sldId id="271" r:id="rId21"/>
    <p:sldId id="272" r:id="rId22"/>
    <p:sldId id="273" r:id="rId23"/>
    <p:sldId id="274" r:id="rId24"/>
    <p:sldId id="282" r:id="rId25"/>
    <p:sldId id="275" r:id="rId26"/>
    <p:sldId id="276" r:id="rId27"/>
    <p:sldId id="277" r:id="rId28"/>
    <p:sldId id="278" r:id="rId29"/>
  </p:sldIdLst>
  <p:sldSz cx="10080625" cy="567055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0" d="100"/>
          <a:sy n="130" d="100"/>
        </p:scale>
        <p:origin x="69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504000" y="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Mutation Check</a:t>
            </a:r>
            <a:endParaRPr lang="en" sz="4400" b="0" strike="noStrike" spc="-1"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398206" y="806400"/>
            <a:ext cx="9176354" cy="432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r" rtl="1">
              <a:lnSpc>
                <a:spcPct val="100000"/>
              </a:lnSpc>
            </a:pPr>
            <a:r>
              <a:rPr lang="en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בוצעו השוואות בין 3 סוגי מוטציות: </a:t>
            </a:r>
            <a:endParaRPr lang="en" sz="32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</a:pPr>
            <a:r>
              <a:rPr lang="he-IL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1)</a:t>
            </a:r>
            <a:r>
              <a:rPr lang="en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תמיר</a:t>
            </a:r>
            <a:r>
              <a:rPr lang="he-IL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-</a:t>
            </a:r>
            <a:r>
              <a:rPr lang="en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שכנים קרובים ל100</a:t>
            </a:r>
            <a:r>
              <a:rPr lang="he-IL" sz="3200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דורות ואחכ שכנים רחוקים</a:t>
            </a:r>
            <a:endParaRPr lang="en" sz="32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</a:pPr>
            <a:r>
              <a:rPr lang="he-IL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2)</a:t>
            </a:r>
            <a:r>
              <a:rPr lang="en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עמי </a:t>
            </a:r>
            <a:r>
              <a:rPr lang="he-IL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-</a:t>
            </a:r>
            <a:r>
              <a:rPr lang="en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שכנים רחוקים ל100</a:t>
            </a:r>
            <a:r>
              <a:rPr lang="he-IL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דורות ואחכ שכנים קרובים</a:t>
            </a:r>
            <a:endParaRPr lang="en" sz="32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</a:pPr>
            <a:r>
              <a:rPr lang="he-IL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3)</a:t>
            </a:r>
            <a:r>
              <a:rPr lang="en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משולב </a:t>
            </a:r>
            <a:r>
              <a:rPr lang="he-IL" sz="3200" spc="-1" dirty="0">
                <a:solidFill>
                  <a:srgbClr val="000000"/>
                </a:solidFill>
                <a:latin typeface="Arial"/>
                <a:ea typeface="DejaVu Sans"/>
              </a:rPr>
              <a:t>- </a:t>
            </a:r>
            <a:r>
              <a:rPr lang="en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שכנים רחוקים ל100</a:t>
            </a:r>
            <a:r>
              <a:rPr lang="he-IL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דורות, שכנים קרובים ל-150 דורות נוספים ואחכ </a:t>
            </a:r>
            <a:r>
              <a:rPr lang="he-IL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lang="en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אחרי 250 דורות</a:t>
            </a:r>
            <a:r>
              <a:rPr lang="he-IL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r>
              <a:rPr lang="e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שוב שכנים רחוקים </a:t>
            </a:r>
            <a:endParaRPr lang="en" sz="3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505032" y="2610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תוצאות אגרסיבי (2)</a:t>
            </a:r>
            <a:endParaRPr lang="en" sz="4400" b="0" strike="noStrike" spc="-1" dirty="0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3810983" y="775260"/>
            <a:ext cx="2284920" cy="392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השוואת WOI</a:t>
            </a:r>
            <a:endParaRPr lang="en" sz="1800" b="0" strike="noStrike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7A3227-3FA8-47D7-918E-964205E91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720" y="1098550"/>
            <a:ext cx="6096000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D45869-0A92-4062-9A2F-524F6DCB16CD}"/>
              </a:ext>
            </a:extLst>
          </p:cNvPr>
          <p:cNvSpPr txBox="1"/>
          <p:nvPr/>
        </p:nvSpPr>
        <p:spPr>
          <a:xfrm>
            <a:off x="7268637" y="103348"/>
            <a:ext cx="281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/>
              <a:t>אנימציה – להפעיל מצב מצגת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תוצאות אגרסיבי (2)</a:t>
            </a:r>
            <a:endParaRPr lang="en" sz="4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3840480" y="1069560"/>
            <a:ext cx="2284920" cy="392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השוואת WOI</a:t>
            </a:r>
            <a:endParaRPr lang="en" sz="1800" b="0" strike="noStrike" spc="-1">
              <a:latin typeface="Arial"/>
            </a:endParaRPr>
          </a:p>
        </p:txBody>
      </p:sp>
      <p:pic>
        <p:nvPicPr>
          <p:cNvPr id="98" name="Picture 97"/>
          <p:cNvPicPr/>
          <p:nvPr/>
        </p:nvPicPr>
        <p:blipFill>
          <a:blip r:embed="rId2"/>
          <a:stretch/>
        </p:blipFill>
        <p:spPr>
          <a:xfrm>
            <a:off x="504000" y="1097280"/>
            <a:ext cx="8731440" cy="45889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282352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530640" y="6048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" sz="44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תוצאות אגרסיבי (2)</a:t>
            </a:r>
            <a:endParaRPr lang="en" sz="4400" b="0" strike="noStrike" spc="-1"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2651760" y="1069560"/>
            <a:ext cx="3744360" cy="392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TextShape 3"/>
          <p:cNvSpPr txBox="1"/>
          <p:nvPr/>
        </p:nvSpPr>
        <p:spPr>
          <a:xfrm>
            <a:off x="3291840" y="914400"/>
            <a:ext cx="2980440" cy="356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השוואת התקדמות קונספטים</a:t>
            </a:r>
            <a:endParaRPr lang="en" sz="1800" b="0" strike="noStrike" spc="-1">
              <a:latin typeface="Arial"/>
            </a:endParaRPr>
          </a:p>
        </p:txBody>
      </p:sp>
      <p:pic>
        <p:nvPicPr>
          <p:cNvPr id="102" name="Picture 101"/>
          <p:cNvPicPr/>
          <p:nvPr/>
        </p:nvPicPr>
        <p:blipFill>
          <a:blip r:embed="rId2"/>
          <a:stretch/>
        </p:blipFill>
        <p:spPr>
          <a:xfrm>
            <a:off x="680040" y="1270440"/>
            <a:ext cx="8555400" cy="4260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457200" y="5940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" sz="44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תוצאות אגרסיבי (2)</a:t>
            </a:r>
            <a:endParaRPr lang="en" sz="4400" b="0" strike="noStrike" spc="-1"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4114800" y="886680"/>
            <a:ext cx="1629000" cy="392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WOI תמיר</a:t>
            </a:r>
            <a:endParaRPr lang="en" sz="1800" b="0" strike="noStrike" spc="-1">
              <a:latin typeface="Arial"/>
            </a:endParaRPr>
          </a:p>
        </p:txBody>
      </p:sp>
      <p:pic>
        <p:nvPicPr>
          <p:cNvPr id="105" name="Picture 104"/>
          <p:cNvPicPr/>
          <p:nvPr/>
        </p:nvPicPr>
        <p:blipFill>
          <a:blip r:embed="rId2"/>
          <a:srcRect l="44444"/>
          <a:stretch/>
        </p:blipFill>
        <p:spPr>
          <a:xfrm>
            <a:off x="640080" y="1188720"/>
            <a:ext cx="9257400" cy="4199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457200" y="5940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" sz="44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תוצאות אגרסיבי (2)</a:t>
            </a:r>
            <a:endParaRPr lang="en" sz="4400" b="0" strike="noStrike" spc="-1"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3931920" y="886680"/>
            <a:ext cx="1663920" cy="392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WOI עמי</a:t>
            </a:r>
            <a:endParaRPr lang="en" sz="1800" b="0" strike="noStrike" spc="-1">
              <a:latin typeface="Arial"/>
            </a:endParaRPr>
          </a:p>
        </p:txBody>
      </p:sp>
      <p:pic>
        <p:nvPicPr>
          <p:cNvPr id="108" name="Picture 107"/>
          <p:cNvPicPr/>
          <p:nvPr/>
        </p:nvPicPr>
        <p:blipFill>
          <a:blip r:embed="rId2"/>
          <a:srcRect l="44662"/>
          <a:stretch/>
        </p:blipFill>
        <p:spPr>
          <a:xfrm>
            <a:off x="548640" y="1188720"/>
            <a:ext cx="9326880" cy="4023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457200" y="5940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" sz="44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תוצאות אגרסיבי (2)</a:t>
            </a:r>
            <a:endParaRPr lang="en" sz="4400" b="0" strike="noStrike" spc="-1"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4572000" y="886680"/>
            <a:ext cx="1342440" cy="392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WOI משולב</a:t>
            </a:r>
            <a:endParaRPr lang="en" sz="1800" b="0" strike="noStrike" spc="-1">
              <a:latin typeface="Arial"/>
            </a:endParaRPr>
          </a:p>
        </p:txBody>
      </p:sp>
      <p:sp>
        <p:nvSpPr>
          <p:cNvPr id="111" name="TextShape 3"/>
          <p:cNvSpPr txBox="1"/>
          <p:nvPr/>
        </p:nvSpPr>
        <p:spPr>
          <a:xfrm>
            <a:off x="3931920" y="2926080"/>
            <a:ext cx="152496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" sz="1800" b="0" strike="noStrike" spc="-1">
                <a:latin typeface="Arial"/>
              </a:rPr>
              <a:t>Same as Ami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505032" y="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תוצאות בינוני (3)</a:t>
            </a:r>
            <a:endParaRPr lang="en" sz="4400" b="0" strike="noStrike" spc="-1" dirty="0">
              <a:latin typeface="Arial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3865553" y="802598"/>
            <a:ext cx="2193480" cy="392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השוואת WOI</a:t>
            </a:r>
            <a:endParaRPr lang="en" sz="1800" b="0" strike="noStrike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267E6E-1AE9-4F1B-BAC4-0C5B6892C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862" y="1098550"/>
            <a:ext cx="6096000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6BEDBF-F137-4E3C-9619-3DB1C1817963}"/>
              </a:ext>
            </a:extLst>
          </p:cNvPr>
          <p:cNvSpPr txBox="1"/>
          <p:nvPr/>
        </p:nvSpPr>
        <p:spPr>
          <a:xfrm>
            <a:off x="7268637" y="103348"/>
            <a:ext cx="281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/>
              <a:t>אנימציה – להפעיל מצב מצגת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תוצאות בינוני (3)</a:t>
            </a:r>
            <a:endParaRPr lang="en" sz="4400" b="0" strike="noStrike" spc="-1">
              <a:latin typeface="Arial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3931920" y="1069560"/>
            <a:ext cx="2193480" cy="392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השוואת WOI</a:t>
            </a:r>
            <a:endParaRPr lang="en" sz="1800" b="0" strike="noStrike" spc="-1">
              <a:latin typeface="Arial"/>
            </a:endParaRPr>
          </a:p>
        </p:txBody>
      </p:sp>
      <p:pic>
        <p:nvPicPr>
          <p:cNvPr id="114" name="Picture 113"/>
          <p:cNvPicPr/>
          <p:nvPr/>
        </p:nvPicPr>
        <p:blipFill>
          <a:blip r:embed="rId2"/>
          <a:stretch/>
        </p:blipFill>
        <p:spPr>
          <a:xfrm>
            <a:off x="274320" y="1388520"/>
            <a:ext cx="9235440" cy="4282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122767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2286000" y="1069560"/>
            <a:ext cx="4110120" cy="392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השוואת התקדמות קונספטים</a:t>
            </a:r>
            <a:endParaRPr lang="en" sz="1800" b="0" strike="noStrike" spc="-1"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504360" y="22644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תוצאות בינוני (3)</a:t>
            </a:r>
            <a:endParaRPr lang="en" sz="4400" b="0" strike="noStrike" spc="-1">
              <a:latin typeface="Arial"/>
            </a:endParaRPr>
          </a:p>
        </p:txBody>
      </p:sp>
      <p:pic>
        <p:nvPicPr>
          <p:cNvPr id="117" name="Picture 116"/>
          <p:cNvPicPr/>
          <p:nvPr/>
        </p:nvPicPr>
        <p:blipFill>
          <a:blip r:embed="rId2"/>
          <a:stretch/>
        </p:blipFill>
        <p:spPr>
          <a:xfrm>
            <a:off x="274320" y="1509840"/>
            <a:ext cx="9714600" cy="3885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457200" y="5940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תוצאות בינוני (3)</a:t>
            </a:r>
            <a:endParaRPr lang="en" sz="4400" b="0" strike="noStrike" spc="-1"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3840480" y="886680"/>
            <a:ext cx="1903320" cy="392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WOI תמיר</a:t>
            </a:r>
            <a:endParaRPr lang="en" sz="1800" b="0" strike="noStrike" spc="-1">
              <a:latin typeface="Arial"/>
            </a:endParaRPr>
          </a:p>
        </p:txBody>
      </p:sp>
      <p:pic>
        <p:nvPicPr>
          <p:cNvPr id="120" name="Picture 119"/>
          <p:cNvPicPr/>
          <p:nvPr/>
        </p:nvPicPr>
        <p:blipFill>
          <a:blip r:embed="rId2"/>
          <a:srcRect l="43141"/>
          <a:stretch/>
        </p:blipFill>
        <p:spPr>
          <a:xfrm>
            <a:off x="365760" y="1195200"/>
            <a:ext cx="9144000" cy="4199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437633" y="11143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תנאי עצירה</a:t>
            </a:r>
            <a:endParaRPr lang="en" sz="4400" b="0" strike="noStrike" spc="-1" dirty="0"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341768" y="987387"/>
            <a:ext cx="9070560" cy="32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7500" lnSpcReduction="20000"/>
          </a:bodyPr>
          <a:lstStyle/>
          <a:p>
            <a:pPr marL="432000" indent="-322920" algn="r" rtl="1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בוצעו השוואות עם מספר תנאי עצירה:</a:t>
            </a:r>
            <a:endParaRPr lang="en" sz="3200" b="0" strike="noStrike" spc="-1" dirty="0">
              <a:latin typeface="Arial"/>
            </a:endParaRPr>
          </a:p>
          <a:p>
            <a:pPr marL="109080" algn="r" rtl="1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he-IL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1) </a:t>
            </a:r>
            <a:r>
              <a:rPr lang="en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רגיל – 1240 דורות</a:t>
            </a:r>
            <a:endParaRPr lang="en" sz="3200" b="0" strike="noStrike" spc="-1" dirty="0">
              <a:latin typeface="Arial"/>
            </a:endParaRPr>
          </a:p>
          <a:p>
            <a:pPr marL="109080" algn="r" rtl="1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he-IL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2) </a:t>
            </a:r>
            <a:r>
              <a:rPr lang="en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אגרסיבי – 1240 דורות וקצב התכנסות שונה מ-0 לאחר 30 דורות </a:t>
            </a:r>
            <a:r>
              <a:rPr lang="he-IL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lang="en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עבור קונספט</a:t>
            </a:r>
            <a:r>
              <a:rPr lang="he-IL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" sz="32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spcBef>
                <a:spcPts val="1417"/>
              </a:spcBef>
            </a:pPr>
            <a:r>
              <a:rPr lang="he-IL" sz="32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3) </a:t>
            </a:r>
            <a:r>
              <a:rPr lang="en" sz="32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בינוני – 1240 דורות וקצב התכנסות </a:t>
            </a:r>
            <a:r>
              <a:rPr lang="en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שונה מ-0 לאחר 50 דורות </a:t>
            </a:r>
            <a:r>
              <a:rPr lang="he-IL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lang="en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עבור קונספט</a:t>
            </a:r>
            <a:r>
              <a:rPr lang="he-IL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" sz="32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spcBef>
                <a:spcPts val="1417"/>
              </a:spcBef>
            </a:pPr>
            <a:r>
              <a:rPr lang="he-IL" sz="32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4)</a:t>
            </a:r>
            <a:r>
              <a:rPr lang="en" sz="32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מקל – 1240 דורות וקצב התכנסות </a:t>
            </a:r>
            <a:r>
              <a:rPr lang="en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שונה מ0- לאחר 100 דורות </a:t>
            </a:r>
            <a:r>
              <a:rPr lang="he-IL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lang="en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עבור קונספט</a:t>
            </a:r>
            <a:r>
              <a:rPr lang="he-IL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" sz="3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457200" y="5940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תוצאות בינוני (3)</a:t>
            </a:r>
            <a:endParaRPr lang="en" sz="4400" b="0" strike="noStrike" spc="-1"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4572000" y="886680"/>
            <a:ext cx="1023840" cy="392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WOI עמי</a:t>
            </a:r>
            <a:endParaRPr lang="en" sz="1800" b="0" strike="noStrike" spc="-1">
              <a:latin typeface="Arial"/>
            </a:endParaRPr>
          </a:p>
        </p:txBody>
      </p:sp>
      <p:pic>
        <p:nvPicPr>
          <p:cNvPr id="123" name="Picture 122"/>
          <p:cNvPicPr/>
          <p:nvPr/>
        </p:nvPicPr>
        <p:blipFill>
          <a:blip r:embed="rId2"/>
          <a:srcRect l="43287"/>
          <a:stretch/>
        </p:blipFill>
        <p:spPr>
          <a:xfrm>
            <a:off x="135720" y="1286640"/>
            <a:ext cx="9374040" cy="4199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457200" y="5940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תוצאות בינוני (3)</a:t>
            </a:r>
            <a:endParaRPr lang="en" sz="4400" b="0" strike="noStrike" spc="-1"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4572000" y="886680"/>
            <a:ext cx="1342440" cy="392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WOI משולב</a:t>
            </a:r>
            <a:endParaRPr lang="en" sz="1800" b="0" strike="noStrike" spc="-1"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3566880" y="2242800"/>
            <a:ext cx="1524960" cy="346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" sz="1800" b="0" strike="noStrike" spc="-1">
                <a:latin typeface="Arial"/>
              </a:rPr>
              <a:t>Same as Ami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313450" y="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תוצאות מקל (4)</a:t>
            </a:r>
            <a:endParaRPr lang="en" sz="4400" b="0" strike="noStrike" spc="-1" dirty="0"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3660550" y="836764"/>
            <a:ext cx="2376360" cy="392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השוואת WOI</a:t>
            </a:r>
            <a:endParaRPr lang="en" sz="1800" b="0" strike="noStrike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D6B544-1526-4191-BFA5-DB6B69F15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310" y="1139209"/>
            <a:ext cx="5884606" cy="44134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B7B592-58BD-41EE-A4D4-F7AFBD7FD72B}"/>
              </a:ext>
            </a:extLst>
          </p:cNvPr>
          <p:cNvSpPr txBox="1"/>
          <p:nvPr/>
        </p:nvSpPr>
        <p:spPr>
          <a:xfrm>
            <a:off x="7268637" y="103348"/>
            <a:ext cx="281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/>
              <a:t>אנימציה – להפעיל מצב מצגת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תוצאות מקל (4)</a:t>
            </a:r>
            <a:endParaRPr lang="en" sz="4400" b="0" strike="noStrike" spc="-1"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3749040" y="1069560"/>
            <a:ext cx="2376360" cy="392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השוואת WOI</a:t>
            </a:r>
            <a:endParaRPr lang="en" sz="1800" b="0" strike="noStrike" spc="-1">
              <a:latin typeface="Arial"/>
            </a:endParaRPr>
          </a:p>
        </p:txBody>
      </p:sp>
      <p:pic>
        <p:nvPicPr>
          <p:cNvPr id="129" name="Picture 128"/>
          <p:cNvPicPr/>
          <p:nvPr/>
        </p:nvPicPr>
        <p:blipFill>
          <a:blip r:embed="rId2"/>
          <a:stretch/>
        </p:blipFill>
        <p:spPr>
          <a:xfrm>
            <a:off x="131760" y="1363320"/>
            <a:ext cx="9469440" cy="41230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354385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תוצאות מקל (4)</a:t>
            </a:r>
            <a:endParaRPr lang="en" sz="4400" b="0" strike="noStrike" spc="-1"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2834640" y="1069560"/>
            <a:ext cx="3561480" cy="392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השוואת התקדמות קונספטים</a:t>
            </a:r>
            <a:endParaRPr lang="en" sz="1800" b="0" strike="noStrike" spc="-1">
              <a:latin typeface="Arial"/>
            </a:endParaRPr>
          </a:p>
        </p:txBody>
      </p:sp>
      <p:pic>
        <p:nvPicPr>
          <p:cNvPr id="132" name="Picture 131"/>
          <p:cNvPicPr/>
          <p:nvPr/>
        </p:nvPicPr>
        <p:blipFill>
          <a:blip r:embed="rId2"/>
          <a:stretch/>
        </p:blipFill>
        <p:spPr>
          <a:xfrm>
            <a:off x="640080" y="1463040"/>
            <a:ext cx="8778240" cy="3699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457200" y="5940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תוצאות מקל (4)</a:t>
            </a:r>
            <a:endParaRPr lang="en" sz="4400" b="0" strike="noStrike" spc="-1"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4572000" y="886680"/>
            <a:ext cx="1737360" cy="392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WOI תמיר</a:t>
            </a:r>
            <a:endParaRPr lang="en" sz="1800" b="0" strike="noStrike" spc="-1">
              <a:latin typeface="Arial"/>
            </a:endParaRPr>
          </a:p>
        </p:txBody>
      </p:sp>
      <p:pic>
        <p:nvPicPr>
          <p:cNvPr id="135" name="Picture 134"/>
          <p:cNvPicPr/>
          <p:nvPr/>
        </p:nvPicPr>
        <p:blipFill>
          <a:blip r:embed="rId2"/>
          <a:srcRect l="43755"/>
          <a:stretch/>
        </p:blipFill>
        <p:spPr>
          <a:xfrm>
            <a:off x="365760" y="1280160"/>
            <a:ext cx="9418320" cy="4199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457200" y="5940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תוצאות מקל (4)</a:t>
            </a:r>
            <a:endParaRPr lang="en" sz="4400" b="0" strike="noStrike" spc="-1"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4114800" y="886680"/>
            <a:ext cx="1481040" cy="392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WOI עמי</a:t>
            </a:r>
            <a:endParaRPr lang="en" sz="1800" b="0" strike="noStrike" spc="-1">
              <a:latin typeface="Arial"/>
            </a:endParaRPr>
          </a:p>
        </p:txBody>
      </p:sp>
      <p:pic>
        <p:nvPicPr>
          <p:cNvPr id="138" name="Picture 137"/>
          <p:cNvPicPr/>
          <p:nvPr/>
        </p:nvPicPr>
        <p:blipFill>
          <a:blip r:embed="rId2"/>
          <a:srcRect l="43755"/>
          <a:stretch/>
        </p:blipFill>
        <p:spPr>
          <a:xfrm>
            <a:off x="182880" y="1188720"/>
            <a:ext cx="9692640" cy="4199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457200" y="5940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תוצאות מקל (4)</a:t>
            </a:r>
            <a:endParaRPr lang="en" sz="4400" b="0" strike="noStrike" spc="-1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4572000" y="886680"/>
            <a:ext cx="1342440" cy="392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WOI משולב</a:t>
            </a:r>
            <a:endParaRPr lang="en" sz="1800" b="0" strike="noStrike" spc="-1">
              <a:latin typeface="Arial"/>
            </a:endParaRPr>
          </a:p>
        </p:txBody>
      </p:sp>
      <p:sp>
        <p:nvSpPr>
          <p:cNvPr id="141" name="TextShape 3"/>
          <p:cNvSpPr txBox="1"/>
          <p:nvPr/>
        </p:nvSpPr>
        <p:spPr>
          <a:xfrm>
            <a:off x="3566880" y="1879200"/>
            <a:ext cx="1524960" cy="346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" sz="1800" b="0" strike="noStrike" spc="-1">
                <a:latin typeface="Arial"/>
              </a:rPr>
              <a:t>Same as Ami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182880" y="126360"/>
            <a:ext cx="9730080" cy="1861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 rtl="1"/>
            <a:r>
              <a:rPr lang="en" sz="1800" b="0" strike="noStrike" spc="-1" dirty="0">
                <a:latin typeface="Arial"/>
              </a:rPr>
              <a:t>הערות:</a:t>
            </a:r>
          </a:p>
          <a:p>
            <a:pPr algn="r" rtl="1"/>
            <a:r>
              <a:rPr lang="en" sz="1800" b="0" strike="noStrike" spc="-1" dirty="0">
                <a:latin typeface="Arial"/>
              </a:rPr>
              <a:t>שיטות עמי ומשולב יצאו אותו הדבר בכל הריצות, נעצרו לאחר 34 דורות </a:t>
            </a:r>
            <a:r>
              <a:rPr lang="he-IL" sz="1800" b="0" strike="noStrike" spc="-1" dirty="0">
                <a:latin typeface="Arial"/>
              </a:rPr>
              <a:t>(</a:t>
            </a:r>
            <a:r>
              <a:rPr lang="en" sz="1800" b="0" strike="noStrike" spc="-1" dirty="0">
                <a:latin typeface="Arial"/>
              </a:rPr>
              <a:t>כל הקונספטים נכננסו לחזית</a:t>
            </a:r>
            <a:r>
              <a:rPr lang="he-IL" sz="1800" b="0" strike="noStrike" spc="-1" dirty="0">
                <a:latin typeface="Arial"/>
              </a:rPr>
              <a:t>)</a:t>
            </a:r>
            <a:endParaRPr lang="en" sz="1800" b="0" strike="noStrike" spc="-1" dirty="0">
              <a:latin typeface="Arial"/>
            </a:endParaRPr>
          </a:p>
          <a:p>
            <a:pPr algn="r" rtl="1"/>
            <a:r>
              <a:rPr lang="en" sz="1800" b="0" strike="noStrike" spc="-1" dirty="0">
                <a:latin typeface="Arial"/>
              </a:rPr>
              <a:t>שיטת תמיר מגיעה תמיד ל-1240 דורות ומציגה חלון טוב יותר. החלון ממשיך כל הזמן להתקדם וכל פעם קונספט אחד מחליף את השני בDWOI. </a:t>
            </a:r>
          </a:p>
          <a:p>
            <a:pPr algn="r" rtl="1"/>
            <a:endParaRPr lang="en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505032" y="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תוצאות רגיל (1)</a:t>
            </a:r>
            <a:endParaRPr lang="en" sz="4400" b="0" strike="noStrike" spc="-1" dirty="0">
              <a:latin typeface="Arial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4446918" y="827640"/>
            <a:ext cx="1427760" cy="392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השוואת WOI</a:t>
            </a:r>
            <a:endParaRPr lang="en" sz="1800" b="0" strike="noStrike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FF47EB-841A-4229-A21E-7BCE01CF9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697" y="1098550"/>
            <a:ext cx="6289008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C01E93-EBE4-4869-A460-40EB5BD721C0}"/>
              </a:ext>
            </a:extLst>
          </p:cNvPr>
          <p:cNvSpPr txBox="1"/>
          <p:nvPr/>
        </p:nvSpPr>
        <p:spPr>
          <a:xfrm>
            <a:off x="7268637" y="103348"/>
            <a:ext cx="281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/>
              <a:t>אנימציה – להפעיל מצב מצגת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504000" y="9144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תוצאות רגיל (1)</a:t>
            </a:r>
            <a:endParaRPr lang="en" sz="4400" b="0" strike="noStrike" spc="-1">
              <a:latin typeface="Arial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4697640" y="1069560"/>
            <a:ext cx="1427760" cy="392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השוואת WOI</a:t>
            </a:r>
            <a:endParaRPr lang="en" sz="1800" b="0" strike="noStrike" spc="-1">
              <a:latin typeface="Arial"/>
            </a:endParaRPr>
          </a:p>
        </p:txBody>
      </p:sp>
      <p:pic>
        <p:nvPicPr>
          <p:cNvPr id="83" name="Picture 82"/>
          <p:cNvPicPr/>
          <p:nvPr/>
        </p:nvPicPr>
        <p:blipFill>
          <a:blip r:embed="rId2"/>
          <a:stretch/>
        </p:blipFill>
        <p:spPr>
          <a:xfrm>
            <a:off x="301320" y="822960"/>
            <a:ext cx="8842680" cy="4771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813081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תוצאות רגיל (1)</a:t>
            </a:r>
            <a:endParaRPr lang="en" sz="4400" b="0" strike="noStrike" spc="-1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3566160" y="1069560"/>
            <a:ext cx="2829960" cy="392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השוואת התקדמות קונספטים</a:t>
            </a:r>
            <a:endParaRPr lang="en" sz="1800" b="0" strike="noStrike" spc="-1">
              <a:latin typeface="Arial"/>
            </a:endParaRPr>
          </a:p>
        </p:txBody>
      </p:sp>
      <p:pic>
        <p:nvPicPr>
          <p:cNvPr id="86" name="Picture 85"/>
          <p:cNvPicPr/>
          <p:nvPr/>
        </p:nvPicPr>
        <p:blipFill>
          <a:blip r:embed="rId2"/>
          <a:stretch/>
        </p:blipFill>
        <p:spPr>
          <a:xfrm>
            <a:off x="247680" y="1005840"/>
            <a:ext cx="9326880" cy="4539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457200" y="5940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תוצאות רגיל (1)</a:t>
            </a:r>
            <a:endParaRPr lang="en" sz="4400" b="0" strike="noStrike" spc="-1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3657600" y="886680"/>
            <a:ext cx="2086200" cy="392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WOI תמיר</a:t>
            </a:r>
            <a:endParaRPr lang="en" sz="1800" b="0" strike="noStrike" spc="-1">
              <a:latin typeface="Arial"/>
            </a:endParaRPr>
          </a:p>
        </p:txBody>
      </p:sp>
      <p:pic>
        <p:nvPicPr>
          <p:cNvPr id="89" name="Picture 88"/>
          <p:cNvPicPr/>
          <p:nvPr/>
        </p:nvPicPr>
        <p:blipFill>
          <a:blip r:embed="rId2"/>
          <a:srcRect l="43537"/>
          <a:stretch/>
        </p:blipFill>
        <p:spPr>
          <a:xfrm>
            <a:off x="822960" y="1280160"/>
            <a:ext cx="9074520" cy="4199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457200" y="5940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תוצאות רגיל (1)</a:t>
            </a:r>
            <a:endParaRPr lang="en" sz="4400" b="0" strike="noStrike" spc="-1"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4023360" y="886680"/>
            <a:ext cx="1572480" cy="392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WOI עמי</a:t>
            </a:r>
            <a:endParaRPr lang="en" sz="1800" b="0" strike="noStrike" spc="-1">
              <a:latin typeface="Arial"/>
            </a:endParaRPr>
          </a:p>
        </p:txBody>
      </p:sp>
      <p:pic>
        <p:nvPicPr>
          <p:cNvPr id="92" name="Picture 91"/>
          <p:cNvPicPr/>
          <p:nvPr/>
        </p:nvPicPr>
        <p:blipFill>
          <a:blip r:embed="rId2"/>
          <a:srcRect l="42848"/>
          <a:stretch/>
        </p:blipFill>
        <p:spPr>
          <a:xfrm>
            <a:off x="822960" y="1280160"/>
            <a:ext cx="8778240" cy="4199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457200" y="5940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תוצאות רגיל (1)</a:t>
            </a:r>
            <a:endParaRPr lang="en" sz="4400" b="0" strike="noStrike" spc="-1"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3749040" y="886680"/>
            <a:ext cx="2165400" cy="392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WOI משולב</a:t>
            </a:r>
            <a:endParaRPr lang="en" sz="1800" b="0" strike="noStrike" spc="-1">
              <a:latin typeface="Arial"/>
            </a:endParaRPr>
          </a:p>
        </p:txBody>
      </p:sp>
      <p:pic>
        <p:nvPicPr>
          <p:cNvPr id="95" name="Picture 94"/>
          <p:cNvPicPr/>
          <p:nvPr/>
        </p:nvPicPr>
        <p:blipFill>
          <a:blip r:embed="rId2"/>
          <a:srcRect l="43755"/>
          <a:stretch/>
        </p:blipFill>
        <p:spPr>
          <a:xfrm>
            <a:off x="274320" y="1188720"/>
            <a:ext cx="9166320" cy="4199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</TotalTime>
  <Words>368</Words>
  <Application>Microsoft Office PowerPoint</Application>
  <PresentationFormat>Custom</PresentationFormat>
  <Paragraphs>69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Symbol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Tamir Mhabary</cp:lastModifiedBy>
  <cp:revision>53</cp:revision>
  <dcterms:created xsi:type="dcterms:W3CDTF">2020-04-28T08:02:26Z</dcterms:created>
  <dcterms:modified xsi:type="dcterms:W3CDTF">2020-05-02T13:21:35Z</dcterms:modified>
  <dc:language>en</dc:language>
</cp:coreProperties>
</file>